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9" r:id="rId2"/>
    <p:sldId id="267" r:id="rId3"/>
    <p:sldId id="302" r:id="rId4"/>
    <p:sldId id="290" r:id="rId5"/>
    <p:sldId id="291" r:id="rId6"/>
    <p:sldId id="292" r:id="rId7"/>
    <p:sldId id="303" r:id="rId8"/>
    <p:sldId id="293" r:id="rId9"/>
    <p:sldId id="294" r:id="rId10"/>
    <p:sldId id="309" r:id="rId11"/>
    <p:sldId id="295" r:id="rId12"/>
    <p:sldId id="306" r:id="rId13"/>
    <p:sldId id="313" r:id="rId14"/>
    <p:sldId id="310" r:id="rId15"/>
    <p:sldId id="311" r:id="rId16"/>
    <p:sldId id="297" r:id="rId17"/>
    <p:sldId id="304" r:id="rId18"/>
    <p:sldId id="299" r:id="rId19"/>
    <p:sldId id="308" r:id="rId20"/>
    <p:sldId id="312" r:id="rId21"/>
    <p:sldId id="300" r:id="rId22"/>
    <p:sldId id="301" r:id="rId23"/>
    <p:sldId id="307" r:id="rId24"/>
    <p:sldId id="289" r:id="rId25"/>
  </p:sldIdLst>
  <p:sldSz cx="9144000" cy="6858000" type="screen4x3"/>
  <p:notesSz cx="7010400" cy="9296400"/>
  <p:custDataLst>
    <p:tags r:id="rId2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5">
          <p15:clr>
            <a:srgbClr val="A4A3A4"/>
          </p15:clr>
        </p15:guide>
        <p15:guide id="2" orient="horz" pos="1678">
          <p15:clr>
            <a:srgbClr val="A4A3A4"/>
          </p15:clr>
        </p15:guide>
        <p15:guide id="3" orient="horz" pos="2767">
          <p15:clr>
            <a:srgbClr val="A4A3A4"/>
          </p15:clr>
        </p15:guide>
        <p15:guide id="4" pos="4377">
          <p15:clr>
            <a:srgbClr val="A4A3A4"/>
          </p15:clr>
        </p15:guide>
        <p15:guide id="5" pos="3645">
          <p15:clr>
            <a:srgbClr val="A4A3A4"/>
          </p15:clr>
        </p15:guide>
        <p15:guide id="6" pos="7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23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99" autoAdjust="0"/>
    <p:restoredTop sz="95811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046" y="58"/>
      </p:cViewPr>
      <p:guideLst>
        <p:guide orient="horz" pos="1345"/>
        <p:guide orient="horz" pos="1678"/>
        <p:guide orient="horz" pos="2767"/>
        <p:guide pos="4377"/>
        <p:guide pos="3645"/>
        <p:guide pos="72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7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FCC7505-DB07-41B9-8336-3E0982DAABCB}" type="datetimeFigureOut">
              <a:rPr lang="en-CA" smtClean="0"/>
              <a:t>2024-02-15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2FD3FF3-1FB7-4BD4-A047-B2E87418672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8161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7599390-CE60-AC44-8451-593A22B7EB9C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034D44F-19E0-DB4C-A534-846A3D5F6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74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ista.com/statistics/442980/canada-union-coverage-rate-by-province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Category:Figures_from_Fundamentals_of_Business_by_Skripak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Category:Figures_from_Fundamentals_of_Business_by_Skripak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000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https://kissflow.com/wp-content/uploads/2017/12/Employee-Feedback-Form.jpg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8757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http://www.insperity.com/wp-content/uploads/2015/12/4-reasons-for-high-employee-turnover-large01.png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68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modified from https://www.muypymes.com/wp-content/uploads/2015/01/mal_jefe.jpg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532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http://rismedia.com/wp-content/uploads/2016/07/legislation_concept_665x350.jpg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1923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http://rismedia.com/wp-content/uploads/2016/07/legislation_concept_665x350.jpg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88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Source: union density in Ontario: </a:t>
            </a:r>
            <a:r>
              <a:rPr lang="en-CA" dirty="0">
                <a:hlinkClick r:id="rId3"/>
              </a:rPr>
              <a:t>https://www.statista.com/statistics/442980/canada-union-coverage-rate-by-province/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15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5515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https://www.acpcomputer.edu.sg/wp-content/uploads/2013/08/banner.jpg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65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https://image.slidesharecdn.com/cb-140428220712-phpapp02/95/collective-bargaining-13-638.jpg?cb=1398722901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1127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http://joannaleefer.com/wp-content/uploads/2016/02/Mediation.jpg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45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https://www.serfe.com/media/k2/items/cache/e9f3064a37460e22935d3df9e26e53bb_XL.jpg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419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  <a:p>
            <a:r>
              <a:rPr lang="en-CA" dirty="0"/>
              <a:t>Image: https://skift.com/wp-content/uploads/2018/10/MarriottStrikeWorkersUniteHere.jpg</a:t>
            </a:r>
          </a:p>
          <a:p>
            <a:r>
              <a:rPr lang="en-CA" dirty="0"/>
              <a:t>http://cs.mg.co.za/crop/content/images/2013/09/26/employerlockoutsi2e.jpg/800x450/</a:t>
            </a:r>
          </a:p>
          <a:p>
            <a:endParaRPr lang="en-CA" dirty="0"/>
          </a:p>
          <a:p>
            <a:r>
              <a:rPr lang="en-CA" dirty="0"/>
              <a:t>Legal strike: when collective agreement expires and negotiations aren’t progressing well</a:t>
            </a:r>
          </a:p>
          <a:p>
            <a:r>
              <a:rPr lang="en-CA" dirty="0"/>
              <a:t>Illegal strike (aka wildcat strike): workers walk away from their jobs temporarily in protest, while collective agreement is still in effect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443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>
                <a:latin typeface="Arial" panose="020B0604020202020204" pitchFamily="34" charset="0"/>
              </a:rPr>
              <a:t>Figure CC BY 4.0. Retrieved from: </a:t>
            </a:r>
            <a:r>
              <a:rPr lang="en-US" altLang="en-US" sz="1200" u="sng" dirty="0">
                <a:latin typeface="Arial" panose="020B0604020202020204" pitchFamily="34" charset="0"/>
                <a:hlinkClick r:id="rId3"/>
              </a:rPr>
              <a:t>https://commons.wikimedia.org/wiki/Category:Figures_from_Fundamentals_of_Business_by_Skripak</a:t>
            </a:r>
            <a:endParaRPr lang="en-US" altLang="en-US" sz="1200" dirty="0">
              <a:latin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59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https://www.gprs.uk.com/blog/uploads/Recruitment%20&amp;%20Selection.jpg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304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i="0" dirty="0"/>
              <a:t>Image: https://www.bbalectures.com/ahad/wp-content/uploads/2018/04/Difference-between-Recruitment-and-Selection-2-e1524917510381.jpg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i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i="0" dirty="0"/>
              <a:t>Organizations often use multiple recruiting methods and multiple selection methods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494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http://www.mywave.biz/images/icn-training-and-development.png</a:t>
            </a:r>
          </a:p>
          <a:p>
            <a:endParaRPr lang="en-CA" dirty="0"/>
          </a:p>
          <a:p>
            <a:r>
              <a:rPr lang="en-CA" dirty="0"/>
              <a:t>WHMIS: Workplace Hazardous Materials Information System</a:t>
            </a:r>
          </a:p>
          <a:p>
            <a:r>
              <a:rPr lang="en-CA" dirty="0"/>
              <a:t>AODA: Accessibility for Ontarians With Disabilities Act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8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https://www.insperity.com/wp-content/uploads/2016/08/When-Compensation-is-the-Cure-to-Turnover-Skill-Gaps-and-Hiring-Holdups-1200x630.png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6452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https://www.linkedin.com/media-proxy/ext?w=1200&amp;h=675&amp;hash=gtuMS3lMYDR7%2BrIVeEjeFncqXdY%3D&amp;ora=1%2CaFBCTXdkRmpGL2lvQUFBPQ%2CxAVta5g-0R6plxVUzgUv5K_PrkC9q0RIUJDPBy-kUyKv89KfZX_ufM7YZLSiol4eeywBmAM6feasQzHhGo69LcLmY4Yx3A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79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>
                <a:latin typeface="Arial" panose="020B0604020202020204" pitchFamily="34" charset="0"/>
              </a:rPr>
              <a:t>Photo CC BY 4.0. Retrieved from: </a:t>
            </a:r>
            <a:r>
              <a:rPr lang="en-US" altLang="en-US" sz="1200" u="sng" dirty="0">
                <a:latin typeface="Arial" panose="020B0604020202020204" pitchFamily="34" charset="0"/>
                <a:hlinkClick r:id="rId3"/>
              </a:rPr>
              <a:t>https://commons.wikimedia.org/wiki/Category:Figures_from_Fundamentals_of_Business_by_Skripak</a:t>
            </a:r>
            <a:endParaRPr lang="en-US" altLang="en-US" sz="1200" dirty="0">
              <a:latin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32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 anchorCtr="0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</a:t>
            </a:r>
            <a:br>
              <a:rPr lang="en-CA" dirty="0"/>
            </a:br>
            <a:r>
              <a:rPr lang="en-CA" dirty="0"/>
              <a:t>style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192066" y="3776712"/>
            <a:ext cx="6404289" cy="1566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3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401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r Tab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 anchorCtr="0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</a:t>
            </a:r>
            <a:br>
              <a:rPr lang="en-CA" dirty="0"/>
            </a:br>
            <a:r>
              <a:rPr lang="en-CA" dirty="0"/>
              <a:t>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829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901" y="490806"/>
            <a:ext cx="6381023" cy="79785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146901" y="1536192"/>
            <a:ext cx="7485035" cy="37957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9144000" cy="690282"/>
          </a:xfrm>
          <a:prstGeom prst="rect">
            <a:avLst/>
          </a:prstGeom>
        </p:spPr>
      </p:pic>
      <p:pic>
        <p:nvPicPr>
          <p:cNvPr id="6" name="Picture 5" descr="bottom_bar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1224"/>
            <a:ext cx="9144000" cy="13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09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9144000" cy="690282"/>
          </a:xfrm>
          <a:prstGeom prst="rect">
            <a:avLst/>
          </a:prstGeom>
        </p:spPr>
      </p:pic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5180098" y="150"/>
            <a:ext cx="3963902" cy="6857849"/>
          </a:xfrm>
          <a:custGeom>
            <a:avLst/>
            <a:gdLst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0 w 4065050"/>
              <a:gd name="connsiteY3" fmla="*/ 6857849 h 6857849"/>
              <a:gd name="connsiteX4" fmla="*/ 0 w 4065050"/>
              <a:gd name="connsiteY4" fmla="*/ 0 h 6857849"/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1640835 w 4065050"/>
              <a:gd name="connsiteY3" fmla="*/ 6857849 h 6857849"/>
              <a:gd name="connsiteX4" fmla="*/ 0 w 4065050"/>
              <a:gd name="connsiteY4" fmla="*/ 0 h 6857849"/>
              <a:gd name="connsiteX0" fmla="*/ 0 w 3963902"/>
              <a:gd name="connsiteY0" fmla="*/ 0 h 6857849"/>
              <a:gd name="connsiteX1" fmla="*/ 3963902 w 3963902"/>
              <a:gd name="connsiteY1" fmla="*/ 0 h 6857849"/>
              <a:gd name="connsiteX2" fmla="*/ 3963902 w 3963902"/>
              <a:gd name="connsiteY2" fmla="*/ 6857849 h 6857849"/>
              <a:gd name="connsiteX3" fmla="*/ 1539687 w 3963902"/>
              <a:gd name="connsiteY3" fmla="*/ 6857849 h 6857849"/>
              <a:gd name="connsiteX4" fmla="*/ 0 w 3963902"/>
              <a:gd name="connsiteY4" fmla="*/ 0 h 6857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3902" h="6857849">
                <a:moveTo>
                  <a:pt x="0" y="0"/>
                </a:moveTo>
                <a:lnTo>
                  <a:pt x="3963902" y="0"/>
                </a:lnTo>
                <a:lnTo>
                  <a:pt x="3963902" y="6857849"/>
                </a:lnTo>
                <a:lnTo>
                  <a:pt x="1539687" y="6857849"/>
                </a:lnTo>
                <a:lnTo>
                  <a:pt x="0" y="0"/>
                </a:lnTo>
                <a:close/>
              </a:path>
            </a:pathLst>
          </a:custGeom>
        </p:spPr>
        <p:txBody>
          <a:bodyPr vert="horz"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46902" y="1035353"/>
            <a:ext cx="4236311" cy="114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146902" y="2430614"/>
            <a:ext cx="4236312" cy="2901306"/>
          </a:xfrm>
          <a:prstGeom prst="rect">
            <a:avLst/>
          </a:prstGeom>
        </p:spPr>
        <p:txBody>
          <a:bodyPr vert="horz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7" name="Picture 16" descr="photo-mas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866" y="292189"/>
            <a:ext cx="9144000" cy="6858000"/>
          </a:xfrm>
          <a:prstGeom prst="rect">
            <a:avLst/>
          </a:prstGeom>
        </p:spPr>
      </p:pic>
      <p:pic>
        <p:nvPicPr>
          <p:cNvPr id="2" name="Picture 1" descr="bottom_bar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1224"/>
            <a:ext cx="9144000" cy="13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19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pag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46902" y="1046302"/>
            <a:ext cx="6166108" cy="1439056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b="1" i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1146902" y="4215253"/>
            <a:ext cx="4587552" cy="169705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CA" dirty="0"/>
              <a:t>Room</a:t>
            </a:r>
          </a:p>
          <a:p>
            <a:pPr lvl="0"/>
            <a:r>
              <a:rPr lang="en-CA" dirty="0"/>
              <a:t>Address 1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Address 2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Address 3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Phone: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Fax: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lvl="0"/>
            <a:endParaRPr lang="en-CA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146902" y="3963562"/>
            <a:ext cx="4587552" cy="251692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CA" dirty="0"/>
              <a:t>Lawrence </a:t>
            </a:r>
            <a:r>
              <a:rPr lang="en-CA" dirty="0" err="1"/>
              <a:t>Kinlin</a:t>
            </a:r>
            <a:r>
              <a:rPr lang="en-CA" dirty="0"/>
              <a:t> School of Business</a:t>
            </a:r>
          </a:p>
        </p:txBody>
      </p:sp>
      <p:sp>
        <p:nvSpPr>
          <p:cNvPr id="7" name="Text Placeholder 10"/>
          <p:cNvSpPr txBox="1">
            <a:spLocks/>
          </p:cNvSpPr>
          <p:nvPr userDrawn="1"/>
        </p:nvSpPr>
        <p:spPr>
          <a:xfrm>
            <a:off x="1144588" y="6280484"/>
            <a:ext cx="4587552" cy="251692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err="1"/>
              <a:t>fanshawec.ca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4885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6712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76200"/>
            <a:ext cx="77724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52400" y="609600"/>
            <a:ext cx="8839200" cy="5867400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524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CFDD3A-8601-DE48-B5B1-1B185D1602DE}" type="datetime2">
              <a:rPr lang="en-CA"/>
              <a:pPr>
                <a:defRPr/>
              </a:pPr>
              <a:t>Thursday, February 15, 2024</a:t>
            </a:fld>
            <a:endParaRPr lang="en-CA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9342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478310D-B237-A84F-8EF7-AA00BDBB9FFF}" type="slidenum">
              <a:rPr lang="en-CA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1176269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130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9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hrc.on.ca/en/social_areas/employmen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hyperlink" Target="https://www.ontario.ca/document/guide-occupational-health-and-safety-act" TargetMode="External"/><Relationship Id="rId4" Type="http://schemas.openxmlformats.org/officeDocument/2006/relationships/hyperlink" Target="https://www.ontario.ca/document/your-guide-employment-standards-act-0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bour.gov.on.ca/english/atwork/workplacerights_fs.php#:~:text=The%20basics%20of%20the%20Labour%20Relations%20Act.%20Under,your%20past%20association%20with%20a%20bargaining%20agent%2C%20an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hyperlink" Target="https://www.ontario.ca/page/accessibility-rules-businesses-and-non-profits" TargetMode="External"/><Relationship Id="rId4" Type="http://schemas.openxmlformats.org/officeDocument/2006/relationships/hyperlink" Target="https://payequity.gov.on.ca/docs/2-3-what-is-the-ontario-pay-equity-act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203015" y="1316256"/>
            <a:ext cx="7314684" cy="2281314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MGMT 6057 </a:t>
            </a:r>
            <a:br>
              <a:rPr lang="en-US" sz="6000" dirty="0"/>
            </a:br>
            <a:br>
              <a:rPr lang="en-US" dirty="0"/>
            </a:br>
            <a:r>
              <a:rPr lang="en-US" dirty="0"/>
              <a:t>contemporary business management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192066" y="4152275"/>
            <a:ext cx="7660989" cy="1190697"/>
          </a:xfrm>
        </p:spPr>
        <p:txBody>
          <a:bodyPr/>
          <a:lstStyle/>
          <a:p>
            <a:pPr fontAlgn="auto">
              <a:lnSpc>
                <a:spcPct val="90000"/>
              </a:lnSpc>
              <a:spcAft>
                <a:spcPts val="0"/>
              </a:spcAft>
              <a:defRPr/>
            </a:pPr>
            <a:r>
              <a:rPr lang="en-CA" sz="3200" b="1" dirty="0"/>
              <a:t>Module 10: Managing human resources, union-management issues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696059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C9284-0860-469F-B573-D247ED9BD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5095" y="381255"/>
            <a:ext cx="5426006" cy="797859"/>
          </a:xfrm>
        </p:spPr>
        <p:txBody>
          <a:bodyPr/>
          <a:lstStyle/>
          <a:p>
            <a:r>
              <a:rPr lang="en-CA" dirty="0"/>
              <a:t>Components of Compensation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EDE5F-5ACB-4C33-AB35-4BD8FB6E6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8783" y="1397000"/>
            <a:ext cx="8540965" cy="451151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Direct Pay: </a:t>
            </a:r>
            <a:r>
              <a:rPr lang="en-CA" sz="2400" dirty="0"/>
              <a:t>wages, salaries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Performance-Based Pay: </a:t>
            </a:r>
            <a:r>
              <a:rPr lang="en-CA" sz="2400" dirty="0"/>
              <a:t>piecework, commissions, performance bonuses, profit-sharing, stock plans,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Indirect Pay (“Benefits”): 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Legally required benefits (e.g., employment insurance, Canada pension, </a:t>
            </a:r>
            <a:r>
              <a:rPr lang="en-CA" sz="2400" dirty="0" err="1"/>
              <a:t>etc</a:t>
            </a:r>
            <a:r>
              <a:rPr lang="en-CA" sz="2400" dirty="0"/>
              <a:t>)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Paid time off (e.g., vacation, sick leaves)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Insurance (e.g. health, life, disability)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Retirement benefits (e.g., pensions)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320DCC-2E04-40E3-B91F-5DCAB1480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0" y="5422978"/>
            <a:ext cx="2324100" cy="132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119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25E02-612A-4EEE-9EF4-A8019E0A7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7521" y="278988"/>
            <a:ext cx="6381023" cy="797859"/>
          </a:xfrm>
        </p:spPr>
        <p:txBody>
          <a:bodyPr/>
          <a:lstStyle/>
          <a:p>
            <a:r>
              <a:rPr lang="en-CA" dirty="0"/>
              <a:t>Performance feedback</a:t>
            </a:r>
          </a:p>
        </p:txBody>
      </p:sp>
      <p:pic>
        <p:nvPicPr>
          <p:cNvPr id="6" name="Content Placeholder 3" descr="Set goals.  Complete written evaluation.  Meet with employee." title="Performance appraisal steps">
            <a:extLst>
              <a:ext uri="{FF2B5EF4-FFF2-40B4-BE49-F238E27FC236}">
                <a16:creationId xmlns:a16="http://schemas.microsoft.com/office/drawing/2014/main" id="{A235389B-2429-4C96-9C8A-41D780A4DC0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46" y="1545022"/>
            <a:ext cx="7870975" cy="46350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07202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40E20-1F98-4046-8785-BF4E90727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896" y="278155"/>
            <a:ext cx="6381023" cy="797859"/>
          </a:xfrm>
        </p:spPr>
        <p:txBody>
          <a:bodyPr/>
          <a:lstStyle/>
          <a:p>
            <a:r>
              <a:rPr lang="en-CA" dirty="0"/>
              <a:t>Performance feedback (cont’d)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653CE7-2DAE-434C-8B67-DB4714E3B9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5957" y="1244826"/>
            <a:ext cx="3987445" cy="4952157"/>
          </a:xfrm>
        </p:spPr>
        <p:txBody>
          <a:bodyPr/>
          <a:lstStyle/>
          <a:p>
            <a:r>
              <a:rPr lang="en-CA" b="1" dirty="0"/>
              <a:t>Purposes: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pay/promotion determination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evidence to terminate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guidance for self-improvement or career development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communicates </a:t>
            </a:r>
            <a:r>
              <a:rPr lang="en-CA" dirty="0" err="1"/>
              <a:t>org’l</a:t>
            </a:r>
            <a:r>
              <a:rPr lang="en-CA" dirty="0"/>
              <a:t> objectives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EC98611-3D29-4F42-9668-BDDAD2AB8849}"/>
              </a:ext>
            </a:extLst>
          </p:cNvPr>
          <p:cNvSpPr txBox="1">
            <a:spLocks/>
          </p:cNvSpPr>
          <p:nvPr/>
        </p:nvSpPr>
        <p:spPr>
          <a:xfrm>
            <a:off x="4790863" y="1265763"/>
            <a:ext cx="4177450" cy="4565131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b="1" dirty="0"/>
              <a:t>Resistance: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no best method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some managers don’t want to be critical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raises conflict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time-consuming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evaluator bias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cultural sensitivities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3A85A9-7A56-4771-B4F3-BF91949D3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815" y="5592237"/>
            <a:ext cx="2412770" cy="114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53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7320"/>
            <a:ext cx="9086576" cy="676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75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5C5-CAE4-4BF0-A111-4D829DE44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398" y="273989"/>
            <a:ext cx="5840526" cy="797859"/>
          </a:xfrm>
        </p:spPr>
        <p:txBody>
          <a:bodyPr/>
          <a:lstStyle/>
          <a:p>
            <a:r>
              <a:rPr lang="en-US" dirty="0"/>
              <a:t>Employee retention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9B0809-5F7D-49E0-B773-B520CD5472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5143" y="1338229"/>
            <a:ext cx="7485035" cy="4831002"/>
          </a:xfrm>
        </p:spPr>
        <p:txBody>
          <a:bodyPr/>
          <a:lstStyle/>
          <a:p>
            <a:r>
              <a:rPr lang="en-US" dirty="0"/>
              <a:t>Excessive turnover: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may be demoralizing to remaining employees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may be expensive (costs to hire new workers)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may result in lower productivity due to  new workers and vacancies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may affect the reputation of a firm (harder to find willing applicants)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AE8D75-01FB-46B3-8815-D7789F097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506" y="5543383"/>
            <a:ext cx="2508217" cy="119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45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C005-44CB-43B4-81CA-4FCAC08FB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105" y="264563"/>
            <a:ext cx="6189318" cy="797859"/>
          </a:xfrm>
        </p:spPr>
        <p:txBody>
          <a:bodyPr/>
          <a:lstStyle/>
          <a:p>
            <a:r>
              <a:rPr lang="en-US" dirty="0"/>
              <a:t>Employee retention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E084A-65C2-4ABE-A883-F13D0B1941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9289" y="1276055"/>
            <a:ext cx="7975153" cy="510970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Common (and avoidable) reason why employees quit is “bad bosses”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to retain employees: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Creating a positive work environment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Employee-friendly workplaces 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Recognizing employee contributions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Involving employees in decision making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Management/leadership training for managers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Alternative work arrangements </a:t>
            </a:r>
            <a:br>
              <a:rPr lang="en-US" sz="2400" dirty="0"/>
            </a:br>
            <a:r>
              <a:rPr lang="en-US" sz="2400" dirty="0"/>
              <a:t>(e.g., telecommuting)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7190D9-E2AE-4640-84C1-3A7B7C132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541" y="4976903"/>
            <a:ext cx="2023081" cy="1773318"/>
          </a:xfrm>
          <a:prstGeom prst="rect">
            <a:avLst/>
          </a:prstGeom>
        </p:spPr>
      </p:pic>
      <p:sp>
        <p:nvSpPr>
          <p:cNvPr id="5" name="Cross 4">
            <a:extLst>
              <a:ext uri="{FF2B5EF4-FFF2-40B4-BE49-F238E27FC236}">
                <a16:creationId xmlns:a16="http://schemas.microsoft.com/office/drawing/2014/main" id="{6272AA62-1297-44D9-A7A1-F82E689F5C29}"/>
              </a:ext>
            </a:extLst>
          </p:cNvPr>
          <p:cNvSpPr/>
          <p:nvPr/>
        </p:nvSpPr>
        <p:spPr>
          <a:xfrm rot="2498402">
            <a:off x="7294505" y="5276550"/>
            <a:ext cx="1461154" cy="1470581"/>
          </a:xfrm>
          <a:prstGeom prst="plus">
            <a:avLst>
              <a:gd name="adj" fmla="val 46715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5824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FE4CF-2024-4284-9E3C-B0DE24D17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1145" y="0"/>
            <a:ext cx="6818903" cy="991152"/>
          </a:xfrm>
        </p:spPr>
        <p:txBody>
          <a:bodyPr>
            <a:normAutofit/>
          </a:bodyPr>
          <a:lstStyle/>
          <a:p>
            <a:r>
              <a:rPr lang="en-CA" dirty="0"/>
              <a:t>Examples of HR-Related legislation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69647-B7D8-47DE-A510-5DFF68ED18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4632" y="1320727"/>
            <a:ext cx="8174736" cy="504496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hlinkClick r:id="rId3"/>
              </a:rPr>
              <a:t>Ontario Human Rights Code: </a:t>
            </a:r>
            <a:r>
              <a:rPr lang="en-CA" sz="2400" dirty="0"/>
              <a:t>protection against discrimination based on age, race, marital status, gender, sexual orientation,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hlinkClick r:id="rId4"/>
              </a:rPr>
              <a:t>Employment Standards Act</a:t>
            </a:r>
            <a:r>
              <a:rPr lang="en-CA" dirty="0"/>
              <a:t>: </a:t>
            </a:r>
            <a:r>
              <a:rPr lang="en-CA" sz="2400" dirty="0"/>
              <a:t>regulations concerning payment of wages, hours of work, minimum wage, overtime, vacation, holidays, leaves, termination, severance pay, etc.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hlinkClick r:id="rId5"/>
              </a:rPr>
              <a:t>Occupational Health and Safety Act</a:t>
            </a:r>
            <a:r>
              <a:rPr lang="en-CA" dirty="0"/>
              <a:t>: </a:t>
            </a:r>
            <a:r>
              <a:rPr lang="en-CA" sz="2400" dirty="0"/>
              <a:t>duties of employers, health and safety committees, right to refuse unsafe work, workplace violence/ harassment</a:t>
            </a:r>
            <a:endParaRPr lang="en-CA" sz="2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3D2980-55FD-42AB-8866-1E253EF70D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1517" y="5659820"/>
            <a:ext cx="2412129" cy="112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71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FE4CF-2024-4284-9E3C-B0DE24D17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40" y="21247"/>
            <a:ext cx="6290441" cy="971279"/>
          </a:xfrm>
        </p:spPr>
        <p:txBody>
          <a:bodyPr>
            <a:normAutofit/>
          </a:bodyPr>
          <a:lstStyle/>
          <a:p>
            <a:r>
              <a:rPr lang="en-CA" dirty="0"/>
              <a:t>HR Legislation examples (cont’d)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69647-B7D8-47DE-A510-5DFF68ED18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6396" y="1383258"/>
            <a:ext cx="8174736" cy="388632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hlinkClick r:id="rId3"/>
              </a:rPr>
              <a:t>Labour Relations Act</a:t>
            </a:r>
            <a:r>
              <a:rPr lang="en-CA" dirty="0"/>
              <a:t>: </a:t>
            </a:r>
            <a:r>
              <a:rPr lang="en-CA" sz="2400" dirty="0"/>
              <a:t>regulates employment relationships in unionized workplaces (known as labour relations or industrial relations)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hlinkClick r:id="rId4"/>
              </a:rPr>
              <a:t>Pay Equity Act</a:t>
            </a:r>
            <a:r>
              <a:rPr lang="en-CA" dirty="0"/>
              <a:t>: </a:t>
            </a:r>
            <a:r>
              <a:rPr lang="en-CA" sz="2400" dirty="0"/>
              <a:t>if 10+ employees, ensures that female-dominated job classes are not paid less for work of equal value to male-dominated job classes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hlinkClick r:id="rId5"/>
              </a:rPr>
              <a:t>Accessibility for Ontarians with Disabilities Act</a:t>
            </a:r>
            <a:r>
              <a:rPr lang="en-CA" dirty="0"/>
              <a:t>:  </a:t>
            </a:r>
            <a:r>
              <a:rPr lang="en-CA" sz="2400" dirty="0"/>
              <a:t>accommodating needs of people with disabilities when it comes to hiring, providing workplace information, etc.</a:t>
            </a:r>
          </a:p>
          <a:p>
            <a:endParaRPr lang="en-CA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DAA01A-2957-4BEC-82BB-E6F0FF7AC0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1517" y="5659820"/>
            <a:ext cx="2412129" cy="112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50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A004-A8CD-4B9F-8599-559DD49B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071" y="200731"/>
            <a:ext cx="6194858" cy="797859"/>
          </a:xfrm>
        </p:spPr>
        <p:txBody>
          <a:bodyPr/>
          <a:lstStyle/>
          <a:p>
            <a:r>
              <a:rPr lang="en-CA" dirty="0"/>
              <a:t>Unions in </a:t>
            </a:r>
            <a:r>
              <a:rPr lang="en-CA" dirty="0" err="1"/>
              <a:t>canada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50189-FD56-4195-AC8E-B8BB49C49A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208" y="1140643"/>
            <a:ext cx="8823464" cy="527341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Union: </a:t>
            </a:r>
            <a:r>
              <a:rPr lang="en-CA" dirty="0"/>
              <a:t>organized association representing workers, formed to protect their rights and interests by negotiating working arrangements with employers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Union structure: </a:t>
            </a:r>
            <a:r>
              <a:rPr lang="en-CA" dirty="0"/>
              <a:t>locals (shop stewards, union presidents), provincial/ national unions (made up of locals), labour federations (made up </a:t>
            </a:r>
            <a:br>
              <a:rPr lang="en-CA" dirty="0"/>
            </a:br>
            <a:r>
              <a:rPr lang="en-CA" dirty="0"/>
              <a:t>of unions)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Unionization has been declining in Canada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26% of employees in Ontario are covered by a union collective agreement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61A60F-65DB-45E1-9BE9-F74D1CBDB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520" y="5861980"/>
            <a:ext cx="2728695" cy="9492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16EBB2-B712-405E-B50B-EEA00CD5DD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390" y="162096"/>
            <a:ext cx="2409825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55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B62D1BA-FB7C-44D6-B5B3-3E747805D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985" y="6152881"/>
            <a:ext cx="1438275" cy="4286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A490A7-F605-4686-A451-D451FE880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0821" y="191004"/>
            <a:ext cx="6381023" cy="797859"/>
          </a:xfrm>
        </p:spPr>
        <p:txBody>
          <a:bodyPr/>
          <a:lstStyle/>
          <a:p>
            <a:r>
              <a:rPr lang="en-CA" dirty="0"/>
              <a:t>Unions in Canada (cont’d)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0C5EA-A919-444E-A2FF-044E4B1888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5350" y="1083370"/>
            <a:ext cx="8173300" cy="497500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Provincial government policy may be more/less supportive of unions, depending on party in power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Public support of unions is mixed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Depends on the bargaining issue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Depends on the extent to which public is inconvenienced by labour strikes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Many employers voluntarily increase compensation and improve working </a:t>
            </a:r>
            <a:br>
              <a:rPr lang="en-CA" dirty="0"/>
            </a:br>
            <a:r>
              <a:rPr lang="en-CA" dirty="0"/>
              <a:t>conditions to pre-empt the formation of </a:t>
            </a:r>
            <a:br>
              <a:rPr lang="en-CA" dirty="0"/>
            </a:br>
            <a:r>
              <a:rPr lang="en-CA" dirty="0"/>
              <a:t>a union in their workplace</a:t>
            </a:r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0C76A-AE17-4F1D-AD8C-69462F68DB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5513" y="4877105"/>
            <a:ext cx="1090859" cy="7696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635B70-C307-4639-A3E4-001750B71A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3846" y="5869136"/>
            <a:ext cx="1936581" cy="76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042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BCD8-2E34-4E1C-B3A1-2294C01C1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788" y="397288"/>
            <a:ext cx="3831135" cy="573719"/>
          </a:xfrm>
        </p:spPr>
        <p:txBody>
          <a:bodyPr>
            <a:normAutofit/>
          </a:bodyPr>
          <a:lstStyle/>
          <a:p>
            <a:r>
              <a:rPr lang="en-CA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025D8-1DE2-4720-9AF3-84823D6884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599" y="1352197"/>
            <a:ext cx="7874833" cy="3934047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HRM: Definition and key activities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HR planning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Recruitment and selection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Training and development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Compensation and rewards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Performance feedback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Employee retention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Relevant legislation for workplaces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322792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490A7-F605-4686-A451-D451FE880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0821" y="191004"/>
            <a:ext cx="6381023" cy="797859"/>
          </a:xfrm>
        </p:spPr>
        <p:txBody>
          <a:bodyPr/>
          <a:lstStyle/>
          <a:p>
            <a:r>
              <a:rPr lang="en-CA" dirty="0"/>
              <a:t>Unions in Canada (cont’d)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0C5EA-A919-444E-A2FF-044E4B1888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6854" y="1211202"/>
            <a:ext cx="8470291" cy="523931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Union activism has led to laws beneficial to overall society: child labour, overtime, minimum wage, workplace safety, pay equity,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Workplace unions can prevent unfair or abusive practices by employers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1200" dirty="0"/>
          </a:p>
          <a:p>
            <a:r>
              <a:rPr lang="en-CA" i="1" dirty="0"/>
              <a:t>BUT…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1400" i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Unions constrain </a:t>
            </a:r>
            <a:r>
              <a:rPr lang="en-CA" dirty="0" err="1"/>
              <a:t>mgmt</a:t>
            </a:r>
            <a:r>
              <a:rPr lang="en-CA" dirty="0"/>
              <a:t> decision-making, </a:t>
            </a:r>
            <a:br>
              <a:rPr lang="en-CA" dirty="0"/>
            </a:br>
            <a:r>
              <a:rPr lang="en-CA" dirty="0"/>
              <a:t>compensation costs of unionized workers </a:t>
            </a:r>
            <a:br>
              <a:rPr lang="en-CA" dirty="0"/>
            </a:br>
            <a:r>
              <a:rPr lang="en-CA" dirty="0"/>
              <a:t>are higher, relationship may be </a:t>
            </a:r>
            <a:br>
              <a:rPr lang="en-CA" dirty="0"/>
            </a:br>
            <a:r>
              <a:rPr lang="en-CA" dirty="0"/>
              <a:t>adversarial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1F3C86-D0D9-4338-888B-A5E711215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246" y="5503936"/>
            <a:ext cx="2909021" cy="125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162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3EE5D-E9D0-4831-9810-8EEA0DE18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8460" y="249119"/>
            <a:ext cx="6879101" cy="797859"/>
          </a:xfrm>
        </p:spPr>
        <p:txBody>
          <a:bodyPr>
            <a:normAutofit/>
          </a:bodyPr>
          <a:lstStyle/>
          <a:p>
            <a:r>
              <a:rPr lang="en-CA" dirty="0"/>
              <a:t>collective bargaining &amp; agreements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96D6A-31DD-4B3B-8AD5-0A63E9C134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402" y="1066905"/>
            <a:ext cx="8355195" cy="575774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Collective bargaining: </a:t>
            </a:r>
            <a:r>
              <a:rPr lang="en-US" dirty="0"/>
              <a:t>Negotiating to establish a collective bargaining agreement (CBA)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CBA: </a:t>
            </a:r>
            <a:r>
              <a:rPr lang="en-US" dirty="0"/>
              <a:t>a contract covering a specific time period (typically 1 to 5 years)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Common CBA provisions: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Job classifications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Wages, benefits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Transfers and promotions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Working conditions, health and safety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Job security, technology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Grievance procedures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Management rights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CD3D70-1AE5-458E-AC67-AB3132B99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778" y="4401603"/>
            <a:ext cx="2000323" cy="240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8827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7C348-72C4-4D52-90FC-93561357F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38" y="282166"/>
            <a:ext cx="6381023" cy="797859"/>
          </a:xfrm>
        </p:spPr>
        <p:txBody>
          <a:bodyPr/>
          <a:lstStyle/>
          <a:p>
            <a:r>
              <a:rPr lang="en-CA" dirty="0"/>
              <a:t>Grievances, mediation, arbitration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5A21A-385D-4D09-9420-A46089B8B0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6482" y="1305638"/>
            <a:ext cx="8391036" cy="510988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Grievances</a:t>
            </a:r>
            <a:r>
              <a:rPr lang="en-CA" dirty="0"/>
              <a:t>: formal complaints that the bargaining process has been corrupted, or a provision of the CBA has been violated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Mediation</a:t>
            </a:r>
            <a:r>
              <a:rPr lang="en-CA" dirty="0"/>
              <a:t>: professional facilitator guides discussion between union and management representatives when negotiating a new CBA or resolving grievances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Arbitration</a:t>
            </a:r>
            <a:r>
              <a:rPr lang="en-CA" dirty="0"/>
              <a:t>: binding decision from </a:t>
            </a:r>
            <a:br>
              <a:rPr lang="en-CA" dirty="0"/>
            </a:br>
            <a:r>
              <a:rPr lang="en-CA" dirty="0"/>
              <a:t>neutral adjudicator(s) if </a:t>
            </a:r>
            <a:br>
              <a:rPr lang="en-CA" dirty="0"/>
            </a:br>
            <a:r>
              <a:rPr lang="en-CA" dirty="0"/>
              <a:t>mediation fails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F02319-6304-4F2A-A820-9FF4A22CC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501" y="4740813"/>
            <a:ext cx="1975536" cy="185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412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19305-A554-4400-8BCE-C237EF10C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569" y="152074"/>
            <a:ext cx="6381023" cy="797859"/>
          </a:xfrm>
        </p:spPr>
        <p:txBody>
          <a:bodyPr/>
          <a:lstStyle/>
          <a:p>
            <a:r>
              <a:rPr lang="en-CA" dirty="0"/>
              <a:t>Union and management tactics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57A4E-2822-4A70-97D6-E208DB7446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9155" y="1039074"/>
            <a:ext cx="8360771" cy="5324020"/>
          </a:xfrm>
        </p:spPr>
        <p:txBody>
          <a:bodyPr/>
          <a:lstStyle/>
          <a:p>
            <a:r>
              <a:rPr lang="en-US" dirty="0"/>
              <a:t>To win public support and compel the other side to agree to its demands</a:t>
            </a:r>
          </a:p>
          <a:p>
            <a:endParaRPr lang="en-US" sz="1100" b="1" dirty="0"/>
          </a:p>
          <a:p>
            <a:r>
              <a:rPr lang="en-US" b="1" dirty="0"/>
              <a:t>Union Tactics: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Picket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Strike (may be legal or illegal)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Boycott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Management Tactics: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Lockout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Replacement workers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C62B29-1169-409D-BFAB-6BA263B9E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511" y="1685089"/>
            <a:ext cx="2566970" cy="19053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FF1877-5FAC-48E4-AF47-104C691210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6911" y="4884369"/>
            <a:ext cx="2652171" cy="16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7587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579EA-F6AD-4A3C-A2AF-E42D4F20B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3496" y="383226"/>
            <a:ext cx="6743390" cy="886173"/>
          </a:xfrm>
        </p:spPr>
        <p:txBody>
          <a:bodyPr>
            <a:normAutofit/>
          </a:bodyPr>
          <a:lstStyle/>
          <a:p>
            <a:r>
              <a:rPr lang="en-CA" sz="2600" dirty="0"/>
              <a:t>Relevance for project managers &amp;  business owners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1C9BE-225F-44B1-81AA-B9B9BB2244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2707" y="1286773"/>
            <a:ext cx="8257735" cy="5328349"/>
          </a:xfrm>
        </p:spPr>
        <p:txBody>
          <a:bodyPr/>
          <a:lstStyle/>
          <a:p>
            <a:r>
              <a:rPr lang="en-CA" dirty="0"/>
              <a:t>For project managers: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dirty="0"/>
              <a:t>Project managers undertake many HR activities within their project teams, such as: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Planning the number/ roles/ schedules of project team members, selection, coaching, performance feedback, discipline, etc.</a:t>
            </a:r>
          </a:p>
          <a:p>
            <a:r>
              <a:rPr lang="en-CA" dirty="0"/>
              <a:t>For business owners: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dirty="0"/>
              <a:t>If you have employees, YOU must undertake all HR activities - or else hire someone to be a HR Manager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dirty="0"/>
              <a:t>Unions constrain management decision-making and can increase labour costs, but they are legally protected Canada </a:t>
            </a:r>
          </a:p>
        </p:txBody>
      </p:sp>
    </p:spTree>
    <p:extLst>
      <p:ext uri="{BB962C8B-B14F-4D97-AF65-F5344CB8AC3E}">
        <p14:creationId xmlns:p14="http://schemas.microsoft.com/office/powerpoint/2010/main" val="1864333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BCD8-2E34-4E1C-B3A1-2294C01C1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788" y="397288"/>
            <a:ext cx="3831135" cy="573719"/>
          </a:xfrm>
        </p:spPr>
        <p:txBody>
          <a:bodyPr>
            <a:normAutofit/>
          </a:bodyPr>
          <a:lstStyle/>
          <a:p>
            <a:r>
              <a:rPr lang="en-CA" sz="3200" dirty="0"/>
              <a:t>Agenda (cont’d)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025D8-1DE2-4720-9AF3-84823D6884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2132" y="1289154"/>
            <a:ext cx="7999736" cy="529045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Unions in Canada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Collective bargaining and collective agreements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Grievances, mediation and arbitration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Union and management tactics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Relevance for project managers and </a:t>
            </a:r>
            <a:br>
              <a:rPr lang="en-US" dirty="0"/>
            </a:br>
            <a:r>
              <a:rPr lang="en-US" dirty="0"/>
              <a:t>business owners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935797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B5B00-E288-4D1C-A60B-AF250EA1E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9344" y="539574"/>
            <a:ext cx="7158068" cy="797859"/>
          </a:xfrm>
        </p:spPr>
        <p:txBody>
          <a:bodyPr>
            <a:noAutofit/>
          </a:bodyPr>
          <a:lstStyle/>
          <a:p>
            <a:r>
              <a:rPr lang="en-CA" dirty="0"/>
              <a:t>Human resource(s) management (HRM): </a:t>
            </a:r>
            <a:br>
              <a:rPr lang="en-CA" dirty="0"/>
            </a:br>
            <a:r>
              <a:rPr lang="en-CA" dirty="0"/>
              <a:t>definition &amp; activities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59252-84EC-48E7-BB00-B6B6DA600E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95" y="1538670"/>
            <a:ext cx="8507886" cy="5278704"/>
          </a:xfrm>
        </p:spPr>
        <p:txBody>
          <a:bodyPr/>
          <a:lstStyle/>
          <a:p>
            <a:r>
              <a:rPr lang="en-CA" b="1" dirty="0"/>
              <a:t>HRM</a:t>
            </a:r>
            <a:r>
              <a:rPr lang="en-CA" dirty="0"/>
              <a:t>: all activities that an organization takes to attract, develop, and retain employees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HR activities should be </a:t>
            </a:r>
            <a:r>
              <a:rPr lang="en-CA" sz="2400" b="1" dirty="0"/>
              <a:t>integrated</a:t>
            </a:r>
            <a:r>
              <a:rPr lang="en-CA" sz="2400" dirty="0"/>
              <a:t> (consistent with each other)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HR activities should </a:t>
            </a:r>
            <a:r>
              <a:rPr lang="en-CA" sz="2400" b="1" dirty="0"/>
              <a:t>align with organizational objectives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endParaRPr lang="en-CA" sz="1800" b="1" dirty="0"/>
          </a:p>
          <a:p>
            <a:r>
              <a:rPr lang="en-CA" b="1" dirty="0"/>
              <a:t>HRM Activities Include: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400" dirty="0"/>
              <a:t>HR planning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400" dirty="0"/>
              <a:t>Recruitment &amp; selection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400" dirty="0"/>
              <a:t>Training &amp; development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Discipline &amp; termination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Retaining employees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A21F91D-6B82-428F-BAFA-B288250B9B17}"/>
              </a:ext>
            </a:extLst>
          </p:cNvPr>
          <p:cNvSpPr txBox="1">
            <a:spLocks/>
          </p:cNvSpPr>
          <p:nvPr/>
        </p:nvSpPr>
        <p:spPr>
          <a:xfrm>
            <a:off x="4384505" y="4470540"/>
            <a:ext cx="4349049" cy="2290562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Compensation &amp; rewards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Performance feedback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Health &amp; safety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Employee</a:t>
            </a:r>
            <a:br>
              <a:rPr lang="en-US" sz="2400" dirty="0"/>
            </a:br>
            <a:r>
              <a:rPr lang="en-US" sz="2400" dirty="0"/>
              <a:t>relations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B7E4A9-4AAB-48E2-AF1F-C4078CDFA6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3" r="2313"/>
          <a:stretch/>
        </p:blipFill>
        <p:spPr>
          <a:xfrm>
            <a:off x="7061982" y="5785945"/>
            <a:ext cx="1971656" cy="97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69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4672A-EBB6-4F72-A702-8D05EF973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8200" y="259158"/>
            <a:ext cx="5931788" cy="797859"/>
          </a:xfrm>
        </p:spPr>
        <p:txBody>
          <a:bodyPr/>
          <a:lstStyle/>
          <a:p>
            <a:r>
              <a:rPr lang="en-CA" dirty="0">
                <a:solidFill>
                  <a:srgbClr val="C00000"/>
                </a:solidFill>
              </a:rPr>
              <a:t>Human resources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1B188-3948-4678-8817-94949FB4F3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9872" y="1111294"/>
            <a:ext cx="8383336" cy="550145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Developing staffing plans based on strategies </a:t>
            </a:r>
            <a:br>
              <a:rPr lang="en-US" altLang="en-US" dirty="0"/>
            </a:br>
            <a:r>
              <a:rPr lang="en-US" altLang="en-US" dirty="0"/>
              <a:t>and needs, so that </a:t>
            </a:r>
            <a:r>
              <a:rPr lang="en-US" altLang="en-US" i="1" dirty="0">
                <a:solidFill>
                  <a:srgbClr val="C00000"/>
                </a:solidFill>
              </a:rPr>
              <a:t>“the right number of people with the right skills are in the right place at the right time”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Job analysis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i="1" dirty="0"/>
              <a:t>Job description</a:t>
            </a:r>
            <a:r>
              <a:rPr lang="en-US" sz="2400" dirty="0"/>
              <a:t>: tasks and responsibilities of a job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i="1" dirty="0"/>
              <a:t>Job specification</a:t>
            </a:r>
            <a:r>
              <a:rPr lang="en-US" sz="2400" dirty="0"/>
              <a:t>: skills, education, experience required to do a job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Supply and demand </a:t>
            </a:r>
            <a:br>
              <a:rPr lang="en-US" dirty="0"/>
            </a:br>
            <a:r>
              <a:rPr lang="en-US" dirty="0"/>
              <a:t>forecasting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Expected turnover (losses)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Expected needs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 descr="Identfy resources on hand.  Forecast needs.  Measure the gap which is the need." title="Planning steps">
            <a:extLst>
              <a:ext uri="{FF2B5EF4-FFF2-40B4-BE49-F238E27FC236}">
                <a16:creationId xmlns:a16="http://schemas.microsoft.com/office/drawing/2014/main" id="{38B0E848-681E-4977-B022-312E1ABF5BB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920" y="4556760"/>
            <a:ext cx="3846388" cy="23012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39288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720D7-5118-47D8-B885-9482294B3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965" y="295734"/>
            <a:ext cx="6381023" cy="797859"/>
          </a:xfrm>
        </p:spPr>
        <p:txBody>
          <a:bodyPr/>
          <a:lstStyle/>
          <a:p>
            <a:r>
              <a:rPr lang="en-CA" dirty="0"/>
              <a:t>Recruitment &amp;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EC2BE-6CBB-4B0A-A2C8-7F06D17AE0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07008"/>
            <a:ext cx="8351520" cy="5218176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dirty="0"/>
              <a:t>Recruitment</a:t>
            </a:r>
            <a:r>
              <a:rPr lang="en-US" altLang="en-US" dirty="0"/>
              <a:t>: attracting potentially qualified candidates so they apply for available positions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dirty="0"/>
              <a:t>I</a:t>
            </a:r>
            <a:r>
              <a:rPr lang="en-US" altLang="en-US" b="1" dirty="0"/>
              <a:t>nternal </a:t>
            </a:r>
            <a:r>
              <a:rPr lang="en-US" altLang="en-US" b="1" dirty="0" err="1"/>
              <a:t>labour</a:t>
            </a:r>
            <a:r>
              <a:rPr lang="en-US" altLang="en-US" b="1" dirty="0"/>
              <a:t> market:</a:t>
            </a:r>
            <a:r>
              <a:rPr lang="en-US" altLang="en-US" dirty="0"/>
              <a:t> recruitment and selection from among existing employees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b="1" dirty="0"/>
              <a:t>External </a:t>
            </a:r>
            <a:r>
              <a:rPr lang="en-US" altLang="en-US" b="1" dirty="0" err="1"/>
              <a:t>labour</a:t>
            </a:r>
            <a:r>
              <a:rPr lang="en-US" altLang="en-US" b="1" dirty="0"/>
              <a:t> market: </a:t>
            </a:r>
            <a:r>
              <a:rPr lang="en-US" altLang="en-US" dirty="0"/>
              <a:t>recruitment and selection from applicants outside </a:t>
            </a:r>
            <a:br>
              <a:rPr lang="en-US" altLang="en-US" dirty="0"/>
            </a:br>
            <a:r>
              <a:rPr lang="en-US" altLang="en-US" dirty="0"/>
              <a:t>the organization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dirty="0"/>
              <a:t>Selection</a:t>
            </a:r>
            <a:r>
              <a:rPr lang="en-US" altLang="en-US" dirty="0"/>
              <a:t>: determining which </a:t>
            </a:r>
            <a:br>
              <a:rPr lang="en-US" altLang="en-US" dirty="0"/>
            </a:br>
            <a:r>
              <a:rPr lang="en-US" altLang="en-US" dirty="0"/>
              <a:t>applicant is preferable, making a </a:t>
            </a:r>
            <a:br>
              <a:rPr lang="en-US" altLang="en-US" dirty="0"/>
            </a:br>
            <a:r>
              <a:rPr lang="en-US" altLang="en-US" dirty="0"/>
              <a:t>job offer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6845F1-F317-48FE-AC65-DF5F0C3AD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478" y="4528808"/>
            <a:ext cx="1876095" cy="223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44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720D7-5118-47D8-B885-9482294B3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072" y="490807"/>
            <a:ext cx="6534912" cy="533322"/>
          </a:xfrm>
        </p:spPr>
        <p:txBody>
          <a:bodyPr>
            <a:normAutofit/>
          </a:bodyPr>
          <a:lstStyle/>
          <a:p>
            <a:r>
              <a:rPr lang="en-CA" dirty="0"/>
              <a:t>Recruitment &amp; Selection (cont’d)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EC2BE-6CBB-4B0A-A2C8-7F06D17AE0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400" y="1324357"/>
            <a:ext cx="8775700" cy="542298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b="1" dirty="0"/>
              <a:t>Recruiting methods: </a:t>
            </a:r>
            <a:r>
              <a:rPr lang="en-US" altLang="en-US" dirty="0"/>
              <a:t>word of mouth, employee referrals, company </a:t>
            </a:r>
            <a:r>
              <a:rPr lang="en-US" dirty="0"/>
              <a:t>website, employment websites, social media, campus recruiting, co-ops/internships, ads, job fairs, ‘head hunters’,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b="1" dirty="0"/>
              <a:t>Selection methods: </a:t>
            </a:r>
            <a:r>
              <a:rPr lang="en-US" altLang="en-US" dirty="0"/>
              <a:t>review applications, employment tests (</a:t>
            </a:r>
            <a:r>
              <a:rPr lang="en-US" altLang="en-US" i="1" dirty="0"/>
              <a:t>e.g.</a:t>
            </a:r>
            <a:r>
              <a:rPr lang="en-US" altLang="en-US" dirty="0"/>
              <a:t>, drug, aptitude), interviews, physical exam,  reference checks,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Decide if selected candidate </a:t>
            </a:r>
            <a:br>
              <a:rPr lang="en-US" altLang="en-US" dirty="0"/>
            </a:br>
            <a:r>
              <a:rPr lang="en-US" altLang="en-US" dirty="0"/>
              <a:t>will be full time or </a:t>
            </a:r>
            <a:br>
              <a:rPr lang="en-US" altLang="en-US" dirty="0"/>
            </a:br>
            <a:r>
              <a:rPr lang="en-US" altLang="en-US" i="1" dirty="0"/>
              <a:t>contingent worker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8A40F9-0B34-4F65-8856-6F92E7A3F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205" y="5321300"/>
            <a:ext cx="2672657" cy="139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256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B1161-F93D-4ED0-948D-722B36C1B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273" y="348916"/>
            <a:ext cx="6381023" cy="797859"/>
          </a:xfrm>
        </p:spPr>
        <p:txBody>
          <a:bodyPr/>
          <a:lstStyle/>
          <a:p>
            <a:r>
              <a:rPr lang="en-CA" dirty="0"/>
              <a:t>Training and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42870-9137-44AA-AF6E-E4B8AE94E9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9482" y="1531135"/>
            <a:ext cx="7485035" cy="463318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New-employee orientation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Skills training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Mandatory training </a:t>
            </a:r>
            <a:r>
              <a:rPr lang="en-US" sz="2400" dirty="0"/>
              <a:t>(</a:t>
            </a:r>
            <a:r>
              <a:rPr lang="en-US" sz="2400" i="1" dirty="0"/>
              <a:t>e.g.</a:t>
            </a:r>
            <a:r>
              <a:rPr lang="en-US" sz="2400" dirty="0"/>
              <a:t>, WHMIS, AODA)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Leadership development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Job redesign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Job rotation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Job enlargement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Job enrichment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DE0E6B-F23B-4C16-8D7D-F831260CB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220" y="3926689"/>
            <a:ext cx="2371725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442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C9284-0860-469F-B573-D247ED9BD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4194" y="279655"/>
            <a:ext cx="6381023" cy="797859"/>
          </a:xfrm>
        </p:spPr>
        <p:txBody>
          <a:bodyPr/>
          <a:lstStyle/>
          <a:p>
            <a:r>
              <a:rPr lang="en-CA" dirty="0"/>
              <a:t>Compensation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EDE5F-5ACB-4C33-AB35-4BD8FB6E6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0700" y="1368595"/>
            <a:ext cx="7391400" cy="425751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Has an </a:t>
            </a:r>
            <a:r>
              <a:rPr lang="en-CA" b="1" dirty="0"/>
              <a:t>economic</a:t>
            </a:r>
            <a:r>
              <a:rPr lang="en-CA" dirty="0"/>
              <a:t> purpose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Payment in exchange for the use of a person’s time and efforts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Has a </a:t>
            </a:r>
            <a:r>
              <a:rPr lang="en-CA" b="1" dirty="0"/>
              <a:t>strategic</a:t>
            </a:r>
            <a:r>
              <a:rPr lang="en-CA" dirty="0"/>
              <a:t> purposes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A mechanism for attracting and retaining qualified workers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8FADE2-17C8-4325-8782-8123E003A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5626112"/>
            <a:ext cx="2039004" cy="113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1530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0.0&quot;&gt;&lt;object type=&quot;1&quot; unique_id=&quot;10001&quot;&gt;&lt;object type=&quot;2&quot; unique_id=&quot;10021&quot;&gt;&lt;object type=&quot;3&quot; unique_id=&quot;10022&quot;&gt;&lt;property id=&quot;20148&quot; value=&quot;5&quot;/&gt;&lt;property id=&quot;20300&quot; value=&quot;Slide 1 - &amp;quot;MGMT 6055 Project Scope &amp;amp; requirements&amp;quot;&quot;/&gt;&lt;property id=&quot;20307&quot; value=&quot;259&quot;/&gt;&lt;/object&gt;&lt;object type=&quot;3&quot; unique_id=&quot;10023&quot;&gt;&lt;property id=&quot;20148&quot; value=&quot;5&quot;/&gt;&lt;property id=&quot;20300&quot; value=&quot;Slide 2 - &amp;quot;Objectives&amp;quot;&quot;/&gt;&lt;property id=&quot;20307&quot; value=&quot;260&quot;/&gt;&lt;/object&gt;&lt;object type=&quot;3&quot; unique_id=&quot;10024&quot;&gt;&lt;property id=&quot;20148&quot; value=&quot;5&quot;/&gt;&lt;property id=&quot;20300&quot; value=&quot;Slide 3 - &amp;quot;Who am I … ???&amp;quot;&quot;/&gt;&lt;property id=&quot;20307&quot; value=&quot;261&quot;/&gt;&lt;/object&gt;&lt;object type=&quot;3&quot; unique_id=&quot;10025&quot;&gt;&lt;property id=&quot;20148&quot; value=&quot;5&quot;/&gt;&lt;property id=&quot;20300&quot; value=&quot;Slide 4 - &amp;quot;Office Hours&amp;quot;&quot;/&gt;&lt;property id=&quot;20307&quot; value=&quot;262&quot;/&gt;&lt;/object&gt;&lt;object type=&quot;3&quot; unique_id=&quot;10026&quot;&gt;&lt;property id=&quot;20148&quot; value=&quot;5&quot;/&gt;&lt;property id=&quot;20300&quot; value=&quot;Slide 5 - &amp;quot;My Role&amp;quot;&quot;/&gt;&lt;property id=&quot;20307&quot; value=&quot;263&quot;/&gt;&lt;/object&gt;&lt;object type=&quot;3&quot; unique_id=&quot;10027&quot;&gt;&lt;property id=&quot;20148&quot; value=&quot;5&quot;/&gt;&lt;property id=&quot;20300&quot; value=&quot;Slide 6 - &amp;quot;Who are you..??&amp;quot;&quot;/&gt;&lt;property id=&quot;20307&quot; value=&quot;264&quot;/&gt;&lt;/object&gt;&lt;object type=&quot;3&quot; unique_id=&quot;10028&quot;&gt;&lt;property id=&quot;20148&quot; value=&quot;5&quot;/&gt;&lt;property id=&quot;20300&quot; value=&quot;Slide 7 - &amp;quot;What is project management.?&amp;quot;&quot;/&gt;&lt;property id=&quot;20307&quot; value=&quot;265&quot;/&gt;&lt;/object&gt;&lt;object type=&quot;3&quot; unique_id=&quot;10029&quot;&gt;&lt;property id=&quot;20148&quot; value=&quot;5&quot;/&gt;&lt;property id=&quot;20300&quot; value=&quot;Slide 8 - &amp;quot;What is project management.?&amp;quot;&quot;/&gt;&lt;property id=&quot;20307&quot; value=&quot;266&quot;/&gt;&lt;/object&gt;&lt;object type=&quot;3&quot; unique_id=&quot;10030&quot;&gt;&lt;property id=&quot;20148&quot; value=&quot;5&quot;/&gt;&lt;property id=&quot;20300&quot; value=&quot;Slide 9 - &amp;quot;Median Salaries for Project Managers - Top Countries&amp;quot;&quot;/&gt;&lt;property id=&quot;20307&quot; value=&quot;267&quot;/&gt;&lt;/object&gt;&lt;object type=&quot;3&quot; unique_id=&quot;10031&quot;&gt;&lt;property id=&quot;20148&quot; value=&quot;5&quot;/&gt;&lt;property id=&quot;20300&quot; value=&quot;Slide 10 - &amp;quot;About the Course: CIS and Course Schedule&amp;quot;&quot;/&gt;&lt;property id=&quot;20307&quot; value=&quot;268&quot;/&gt;&lt;/object&gt;&lt;object type=&quot;3&quot; unique_id=&quot;10032&quot;&gt;&lt;property id=&quot;20148&quot; value=&quot;5&quot;/&gt;&lt;property id=&quot;20300&quot; value=&quot;Slide 11 - &amp;quot;Evaluation&amp;quot;&quot;/&gt;&lt;property id=&quot;20307&quot; value=&quot;269&quot;/&gt;&lt;/object&gt;&lt;object type=&quot;3&quot; unique_id=&quot;10033&quot;&gt;&lt;property id=&quot;20148&quot; value=&quot;5&quot;/&gt;&lt;property id=&quot;20300&quot; value=&quot;Slide 12 - &amp;quot;Evaluations&amp;quot;&quot;/&gt;&lt;property id=&quot;20307&quot; value=&quot;270&quot;/&gt;&lt;/object&gt;&lt;object type=&quot;3&quot; unique_id=&quot;10034&quot;&gt;&lt;property id=&quot;20148&quot; value=&quot;5&quot;/&gt;&lt;property id=&quot;20300&quot; value=&quot;Slide 13 - &amp;quot;Two Course Text Books&amp;quot;&quot;/&gt;&lt;property id=&quot;20307&quot; value=&quot;271&quot;/&gt;&lt;/object&gt;&lt;object type=&quot;3&quot; unique_id=&quot;10035&quot;&gt;&lt;property id=&quot;20148&quot; value=&quot;5&quot;/&gt;&lt;property id=&quot;20300&quot; value=&quot;Slide 14 - &amp;quot;My Expectations&amp;quot;&quot;/&gt;&lt;property id=&quot;20307&quot; value=&quot;272&quot;/&gt;&lt;/object&gt;&lt;object type=&quot;3&quot; unique_id=&quot;10036&quot;&gt;&lt;property id=&quot;20148&quot; value=&quot;5&quot;/&gt;&lt;property id=&quot;20300&quot; value=&quot;Slide 15 - &amp;quot;My Expectations&amp;quot;&quot;/&gt;&lt;property id=&quot;20307&quot; value=&quot;273&quot;/&gt;&lt;/object&gt;&lt;object type=&quot;3&quot; unique_id=&quot;10037&quot;&gt;&lt;property id=&quot;20148&quot; value=&quot;5&quot;/&gt;&lt;property id=&quot;20300&quot; value=&quot;Slide 16 - &amp;quot;Things to think about&amp;quot;&quot;/&gt;&lt;property id=&quot;20307&quot; value=&quot;274&quot;/&gt;&lt;/object&gt;&lt;object type=&quot;3&quot; unique_id=&quot;10038&quot;&gt;&lt;property id=&quot;20148&quot; value=&quot;5&quot;/&gt;&lt;property id=&quot;20300&quot; value=&quot;Slide 17 - &amp;quot;Academic Integrity&amp;quot;&quot;/&gt;&lt;property id=&quot;20307&quot; value=&quot;275&quot;/&gt;&lt;/object&gt;&lt;object type=&quot;3&quot; unique_id=&quot;10039&quot;&gt;&lt;property id=&quot;20148&quot; value=&quot;5&quot;/&gt;&lt;property id=&quot;20300&quot; value=&quot;Slide 18 - &amp;quot;What is an Academic Offence?&amp;quot;&quot;/&gt;&lt;property id=&quot;20307&quot; value=&quot;276&quot;/&gt;&lt;/object&gt;&lt;object type=&quot;3&quot; unique_id=&quot;10040&quot;&gt;&lt;property id=&quot;20148&quot; value=&quot;5&quot;/&gt;&lt;property id=&quot;20300&quot; value=&quot;Slide 19 - &amp;quot;Penalties for Academic Offences&amp;quot;&quot;/&gt;&lt;property id=&quot;20307&quot; value=&quot;277&quot;/&gt;&lt;/object&gt;&lt;object type=&quot;3&quot; unique_id=&quot;10041&quot;&gt;&lt;property id=&quot;20148&quot; value=&quot;5&quot;/&gt;&lt;property id=&quot;20300&quot; value=&quot;Slide 20 - &amp;quot;Cheating Includes  (but is not limited to…)&amp;quot;&quot;/&gt;&lt;property id=&quot;20307&quot; value=&quot;278&quot;/&gt;&lt;/object&gt;&lt;object type=&quot;3&quot; unique_id=&quot;10042&quot;&gt;&lt;property id=&quot;20148&quot; value=&quot;5&quot;/&gt;&lt;property id=&quot;20300&quot; value=&quot;Slide 21 - &amp;quot;Cheating Includes…&amp;quot;&quot;/&gt;&lt;property id=&quot;20307&quot; value=&quot;279&quot;/&gt;&lt;/object&gt;&lt;object type=&quot;3&quot; unique_id=&quot;10043&quot;&gt;&lt;property id=&quot;20148&quot; value=&quot;5&quot;/&gt;&lt;property id=&quot;20300&quot; value=&quot;Slide 22 - &amp;quot;Cheating Includes…&amp;quot;&quot;/&gt;&lt;property id=&quot;20307&quot; value=&quot;280&quot;/&gt;&lt;/object&gt;&lt;object type=&quot;3&quot; unique_id=&quot;10044&quot;&gt;&lt;property id=&quot;20148&quot; value=&quot;5&quot;/&gt;&lt;property id=&quot;20300&quot; value=&quot;Slide 23 - &amp;quot;Policies  (in FOL Content on our Course Site)&amp;quot;&quot;/&gt;&lt;property id=&quot;20307&quot; value=&quot;281&quot;/&gt;&lt;/object&gt;&lt;object type=&quot;3&quot; unique_id=&quot;10045&quot;&gt;&lt;property id=&quot;20148&quot; value=&quot;5&quot;/&gt;&lt;property id=&quot;20300&quot; value=&quot;Slide 24 - &amp;quot;Academic Integrity Module&amp;quot;&quot;/&gt;&lt;property id=&quot;20307&quot; value=&quot;282&quot;/&gt;&lt;/object&gt;&lt;object type=&quot;3&quot; unique_id=&quot;10046&quot;&gt;&lt;property id=&quot;20148&quot; value=&quot;5&quot;/&gt;&lt;property id=&quot;20300&quot; value=&quot;Slide 25 - &amp;quot;Citing the APA Way&amp;quot;&quot;/&gt;&lt;property id=&quot;20307&quot; value=&quot;283&quot;/&gt;&lt;/object&gt;&lt;object type=&quot;3&quot; unique_id=&quot;10047&quot;&gt;&lt;property id=&quot;20148&quot; value=&quot;5&quot;/&gt;&lt;property id=&quot;20300&quot; value=&quot;Slide 26 - &amp;quot;Citations Using APA Part 1: In-text citation&amp;quot;&quot;/&gt;&lt;property id=&quot;20307&quot; value=&quot;284&quot;/&gt;&lt;/object&gt;&lt;object type=&quot;3&quot; unique_id=&quot;10048&quot;&gt;&lt;property id=&quot;20148&quot; value=&quot;5&quot;/&gt;&lt;property id=&quot;20300&quot; value=&quot;Slide 27 - &amp;quot;Citations Using APA: Part 2: Reference Page at the end of the Assignment&amp;quot;&quot;/&gt;&lt;property id=&quot;20307&quot; value=&quot;285&quot;/&gt;&lt;/object&gt;&lt;object type=&quot;3&quot; unique_id=&quot;10049&quot;&gt;&lt;property id=&quot;20148&quot; value=&quot;5&quot;/&gt;&lt;property id=&quot;20300&quot; value=&quot;Slide 28 - &amp;quot;Citing Course Templates/ PowerPoints for Assignments&amp;quot;&quot;/&gt;&lt;property id=&quot;20307&quot; value=&quot;286&quot;/&gt;&lt;/object&gt;&lt;object type=&quot;3&quot; unique_id=&quot;10050&quot;&gt;&lt;property id=&quot;20148&quot; value=&quot;5&quot;/&gt;&lt;property id=&quot;20300&quot; value=&quot;Slide 29 - &amp;quot;Policies  (in FOL Content on our Course Site)&amp;quot;&quot;/&gt;&lt;property id=&quot;20307&quot; value=&quot;287&quot;/&gt;&lt;/object&gt;&lt;object type=&quot;3&quot; unique_id=&quot;10051&quot;&gt;&lt;property id=&quot;20148&quot; value=&quot;5&quot;/&gt;&lt;property id=&quot;20300&quot; value=&quot;Slide 30 - &amp;quot;Form Teams for the Course&amp;quot;&quot;/&gt;&lt;property id=&quot;20307&quot; value=&quot;288&quot;/&gt;&lt;/object&gt;&lt;object type=&quot;3&quot; unique_id=&quot;10052&quot;&gt;&lt;property id=&quot;20148&quot; value=&quot;5&quot;/&gt;&lt;property id=&quot;20300&quot; value=&quot;Slide 31 - &amp;quot;Your Task This Week&amp;quot;&quot;/&gt;&lt;property id=&quot;20307&quot; value=&quot;289&quot;/&gt;&lt;/object&gt;&lt;object type=&quot;3&quot; unique_id=&quot;10053&quot;&gt;&lt;property id=&quot;20148&quot; value=&quot;5&quot;/&gt;&lt;property id=&quot;20300&quot; value=&quot;Slide 32 - &amp;quot;Before Next Week’s Class&amp;quot;&quot;/&gt;&lt;property id=&quot;20307&quot; value=&quot;290&quot;/&gt;&lt;/object&gt;&lt;object type=&quot;3&quot; unique_id=&quot;10054&quot;&gt;&lt;property id=&quot;20148&quot; value=&quot;5&quot;/&gt;&lt;property id=&quot;20300&quot; value=&quot;Slide 33 - &amp;quot;Come to class with&amp;quot;&quot;/&gt;&lt;property id=&quot;20307&quot; value=&quot;291&quot;/&gt;&lt;/object&gt;&lt;object type=&quot;3&quot; unique_id=&quot;10055&quot;&gt;&lt;property id=&quot;20148&quot; value=&quot;5&quot;/&gt;&lt;property id=&quot;20300&quot; value=&quot;Slide 34 - &amp;quot;Summary&amp;quot;&quot;/&gt;&lt;property id=&quot;20307&quot; value=&quot;292&quot;/&gt;&lt;/object&gt;&lt;/object&gt;&lt;object type=&quot;8&quot; unique_id=&quot;10091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LKSB_PowerPoint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KSB_PowerPoint_Template [Read-Only]" id="{42CBF927-25A3-4E8B-A82E-1F879174CF65}" vid="{A36FA767-59C6-45C5-857E-46233CC670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LKSB_PowerPoint_Template copy</Template>
  <TotalTime>5022</TotalTime>
  <Words>1749</Words>
  <Application>Microsoft Office PowerPoint</Application>
  <PresentationFormat>On-screen Show (4:3)</PresentationFormat>
  <Paragraphs>207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Trebuchet MS</vt:lpstr>
      <vt:lpstr>LKSB_PowerPoint_Template</vt:lpstr>
      <vt:lpstr>MGMT 6057   contemporary business management</vt:lpstr>
      <vt:lpstr>Agenda</vt:lpstr>
      <vt:lpstr>Agenda (cont’d)</vt:lpstr>
      <vt:lpstr>Human resource(s) management (HRM):  definition &amp; activities</vt:lpstr>
      <vt:lpstr>Human resources planning</vt:lpstr>
      <vt:lpstr>Recruitment &amp; Selection</vt:lpstr>
      <vt:lpstr>Recruitment &amp; Selection (cont’d)</vt:lpstr>
      <vt:lpstr>Training and development</vt:lpstr>
      <vt:lpstr>Compensation</vt:lpstr>
      <vt:lpstr>Components of Compensation</vt:lpstr>
      <vt:lpstr>Performance feedback</vt:lpstr>
      <vt:lpstr>Performance feedback (cont’d)</vt:lpstr>
      <vt:lpstr>PowerPoint Presentation</vt:lpstr>
      <vt:lpstr>Employee retention</vt:lpstr>
      <vt:lpstr>Employee retention</vt:lpstr>
      <vt:lpstr>Examples of HR-Related legislation</vt:lpstr>
      <vt:lpstr>HR Legislation examples (cont’d)</vt:lpstr>
      <vt:lpstr>Unions in canada</vt:lpstr>
      <vt:lpstr>Unions in Canada (cont’d)</vt:lpstr>
      <vt:lpstr>Unions in Canada (cont’d)</vt:lpstr>
      <vt:lpstr>collective bargaining &amp; agreements</vt:lpstr>
      <vt:lpstr>Grievances, mediation, arbitration</vt:lpstr>
      <vt:lpstr>Union and management tactics</vt:lpstr>
      <vt:lpstr>Relevance for project managers &amp;  business owners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katiewilson140@gmail.com</dc:creator>
  <cp:lastModifiedBy>McQueen, Chantal</cp:lastModifiedBy>
  <cp:revision>436</cp:revision>
  <cp:lastPrinted>2019-06-12T18:43:11Z</cp:lastPrinted>
  <dcterms:created xsi:type="dcterms:W3CDTF">2016-07-21T01:47:58Z</dcterms:created>
  <dcterms:modified xsi:type="dcterms:W3CDTF">2024-02-15T14:36:16Z</dcterms:modified>
</cp:coreProperties>
</file>

<file path=docProps/thumbnail.jpeg>
</file>